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74" r:id="rId2"/>
    <p:sldId id="267" r:id="rId3"/>
    <p:sldId id="296" r:id="rId4"/>
    <p:sldId id="302" r:id="rId5"/>
    <p:sldId id="303" r:id="rId6"/>
    <p:sldId id="304" r:id="rId7"/>
    <p:sldId id="317" r:id="rId8"/>
    <p:sldId id="262" r:id="rId9"/>
    <p:sldId id="261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41"/>
    <p:restoredTop sz="94783"/>
  </p:normalViewPr>
  <p:slideViewPr>
    <p:cSldViewPr snapToGrid="0" snapToObjects="1">
      <p:cViewPr varScale="1">
        <p:scale>
          <a:sx n="109" d="100"/>
          <a:sy n="109" d="100"/>
        </p:scale>
        <p:origin x="19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3.png>
</file>

<file path=ppt/media/image14.png>
</file>

<file path=ppt/media/image15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CA5A57-DA8C-F645-8336-CFDF25CA6FF1}" type="datetimeFigureOut">
              <a:t>25.01.22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434A12-4D47-5D43-B00F-BDA33B65E82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6615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434A12-4D47-5D43-B00F-BDA33B65E82C}" type="slidenum"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062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/>
              <a:t>Idle Power consumption of 1 watt</a:t>
            </a:r>
          </a:p>
          <a:p>
            <a:pPr marL="171450" indent="-171450">
              <a:buFontTx/>
              <a:buChar char="-"/>
            </a:pP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434A12-4D47-5D43-B00F-BDA33B65E82C}" type="slidenum"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0400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C9671-9216-674B-8C3A-6D092F5D3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AB8538-B73A-2C46-AF37-A99AC53D6A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17F62-3D5B-9147-A939-0131777A9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CA48E-C743-7B4B-91CF-E3E034B5DD54}" type="datetime1">
              <a:t>25.01.22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4800F-FD52-5642-95E8-E73F448E4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92AA9-45D9-904F-B69D-C1053FD8D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781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A9892-4F1F-E64D-A3B9-A2A32005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59260-1261-3D46-838E-DE31EC5C0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8383F-1259-4D4A-B5F3-97EBCE2A9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02ABA-79B7-FB47-89CE-757B5A8CA404}" type="datetime1">
              <a:t>25.01.22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5D5CD-A177-5D45-852A-9CC2029D1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AF204-76DB-0247-8076-AEFC1161F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253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1DEBFA-BEF5-6E4B-9BDC-93281E5D65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BD16B4-685C-0843-907B-FAF4504CC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1F78A-46FC-3A4B-86B8-36EA19C7C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20056-C052-C14F-A260-F4D5E966FF23}" type="datetime1">
              <a:t>25.01.22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55AE8-52BB-184E-89BA-FCA654311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43167-33E5-5947-97B7-FE2017573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258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C1010-A681-C74A-9E12-3A8544602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9333516A-0F49-F34D-9B6D-D66C99A46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7A92996C-8D7F-DB4F-A855-A59B13E1B520}"/>
              </a:ext>
            </a:extLst>
          </p:cNvPr>
          <p:cNvSpPr txBox="1">
            <a:spLocks/>
          </p:cNvSpPr>
          <p:nvPr userDrawn="1"/>
        </p:nvSpPr>
        <p:spPr>
          <a:xfrm>
            <a:off x="8610600" y="63784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11D294-5315-8B44-A2C3-95D749E89CE4}" type="slidenum">
              <a:rPr lang="de-DE" b="1"/>
              <a:pPr/>
              <a:t>‹#›</a:t>
            </a:fld>
            <a:endParaRPr lang="de-DE" b="1"/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3E7E0CBD-F449-BA41-BE06-F734C6201020}"/>
              </a:ext>
            </a:extLst>
          </p:cNvPr>
          <p:cNvSpPr txBox="1">
            <a:spLocks/>
          </p:cNvSpPr>
          <p:nvPr userDrawn="1"/>
        </p:nvSpPr>
        <p:spPr>
          <a:xfrm>
            <a:off x="4125992" y="6378462"/>
            <a:ext cx="39400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/>
              <a:t>An Energy-Efficient Stream Join for the Internet of Things</a:t>
            </a: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7BCDB6EE-33C0-3742-AEA8-DA691534B215}"/>
              </a:ext>
            </a:extLst>
          </p:cNvPr>
          <p:cNvSpPr txBox="1">
            <a:spLocks/>
          </p:cNvSpPr>
          <p:nvPr userDrawn="1"/>
        </p:nvSpPr>
        <p:spPr>
          <a:xfrm>
            <a:off x="838200" y="6378462"/>
            <a:ext cx="39400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rgbClr val="89898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b="1"/>
              <a:t>Michalke et al.</a:t>
            </a:r>
          </a:p>
        </p:txBody>
      </p:sp>
    </p:spTree>
    <p:extLst>
      <p:ext uri="{BB962C8B-B14F-4D97-AF65-F5344CB8AC3E}">
        <p14:creationId xmlns:p14="http://schemas.microsoft.com/office/powerpoint/2010/main" val="2330224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E56B0-351F-CB4C-9363-A347C7B7B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84202-FE06-254B-AB72-A2D84DB78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C1DC8-DF83-0C4A-81AD-80B0C4E50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51D24-E1BC-E84C-BD52-2097B8F5BBA5}" type="datetime1">
              <a:t>25.01.22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D73AA-12BD-4C44-BC7D-63D579E7A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40AC5-A777-9342-A0B9-3813FF097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453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8F5AE-46C6-3347-9252-161C1E65A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3112C-FFF5-BA4F-B12E-3AD9CBC91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6FF7D4-96D7-0F42-A693-A5AFAEF46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221B42-28E0-EA41-9701-7C5CED114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28760-0A6C-204E-BDB9-09F4402041DE}" type="datetime1">
              <a:t>25.01.22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EA992D-1C9C-B742-B5A8-CDD711E08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02195-43E3-6243-B838-F0D428F2B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780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46083-2EFE-F848-A4B0-858A8A9EE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6C9223-149D-5442-BF4F-D6E00D0F7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8D9DB-AD80-8447-98C5-1360CBF36A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8179AF-D517-B34B-BBDE-C1A4083420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183AFD-FCA9-E64C-889E-524AB46395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D6391-67CB-134A-B61F-DB270DE93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C41A-104E-AE48-8320-3386E126A9BB}" type="datetime1">
              <a:t>25.01.22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E122E0-4D5B-6C4D-8FF3-B9CC07BB9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208FAC-222C-D147-91AA-2B860664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9272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5EA4A-4C14-7648-8533-2E0E8E0A0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7C4B8D-15C0-AC49-9713-AFD9E8264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F549A-A04C-7841-BAFE-A4F8DD9315BE}" type="datetime1">
              <a:t>25.01.22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63FAC5-51D6-B742-ACF6-F5B6190C6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5625F-B6C9-3B4A-AC84-7BB66E0C6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6353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F50509-978E-584B-A2D4-8AD48C026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6B52-18BF-1D45-9F9E-FD22AAF40E75}" type="datetime1">
              <a:t>25.01.22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5520C1-9DBF-FF42-BB1A-08B255069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7C12E-A150-854B-994E-0F6CFEB1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799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6B1D9-83F4-BF41-A2EC-80DD1F869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2DB66-EA68-BB45-A09B-AF9F1BF5B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9DA90-8205-8B4D-98CF-FEF2B9DD5A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6C5603-1473-1E4F-9801-DD63BEAD1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6EDD7-E3F1-5C4D-AC4B-4DD89913520C}" type="datetime1">
              <a:t>25.01.22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66FF9-3847-3644-866E-E56889470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BF5909-D798-6B42-B311-77D5CF69D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032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68520-6F29-E44A-BB00-CCAE3134D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7CD819-3B32-2640-B1A6-37B04BB2E5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82B70-248A-B74F-8F72-6EF9CE95F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485251-D0EC-604E-87FA-FA5662196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43CAF-DF63-F448-811D-7765C66FB6C4}" type="datetime1">
              <a:t>25.01.22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2791B0-676D-AA43-B94A-9B7A5952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055EC6-E9BF-B343-BE99-1AE669089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452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26943E-406A-6042-AB64-6209B98FD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94486-BE8E-7649-9687-2FFDA4448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80F06-A624-0D4F-ABF7-96DB65AAE0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62007-31DD-4D45-BA66-0E0D59CD47A5}" type="datetime1">
              <a:t>25.01.22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37666-F63D-BF49-8341-9D7AB3BA5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156BC-74D2-0E4F-9362-F31DEAED95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1D294-5315-8B44-A2C3-95D749E89CE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36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doi.org/10.1145/3465998.346600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png"/><Relationship Id="rId4" Type="http://schemas.openxmlformats.org/officeDocument/2006/relationships/hyperlink" Target="https://github.com/TU-Berlin-DIMA/ecoJoi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A8959-5C91-834C-AABA-748E00BAA6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045" y="1742999"/>
            <a:ext cx="10945907" cy="2387600"/>
          </a:xfrm>
        </p:spPr>
        <p:txBody>
          <a:bodyPr>
            <a:normAutofit/>
          </a:bodyPr>
          <a:lstStyle/>
          <a:p>
            <a:r>
              <a:rPr lang="en-GB" sz="5400">
                <a:latin typeface="neueRadial-C-Regular" panose="020B0604020201010104" pitchFamily="34" charset="77"/>
              </a:rPr>
              <a:t>An Energy-Efficient Stream Join for the Internet of Things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5F2270-2267-DE4E-AE9F-41E2E4152C41}"/>
              </a:ext>
            </a:extLst>
          </p:cNvPr>
          <p:cNvGrpSpPr/>
          <p:nvPr/>
        </p:nvGrpSpPr>
        <p:grpSpPr>
          <a:xfrm>
            <a:off x="3340977" y="483087"/>
            <a:ext cx="1858121" cy="1092975"/>
            <a:chOff x="9253757" y="372306"/>
            <a:chExt cx="2232389" cy="131312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B8B64F3-E31F-434E-9D77-862C45018E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322"/>
            <a:stretch/>
          </p:blipFill>
          <p:spPr>
            <a:xfrm>
              <a:off x="9849853" y="372306"/>
              <a:ext cx="1636293" cy="1313125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0CBF76E-8032-5844-A97B-FA40CE505181}"/>
                </a:ext>
              </a:extLst>
            </p:cNvPr>
            <p:cNvSpPr/>
            <p:nvPr/>
          </p:nvSpPr>
          <p:spPr>
            <a:xfrm>
              <a:off x="9253757" y="771031"/>
              <a:ext cx="914400" cy="9144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C4B9E1D4-C79A-A84C-9051-81AF2E3AE620}"/>
              </a:ext>
            </a:extLst>
          </p:cNvPr>
          <p:cNvSpPr txBox="1">
            <a:spLocks/>
          </p:cNvSpPr>
          <p:nvPr/>
        </p:nvSpPr>
        <p:spPr>
          <a:xfrm>
            <a:off x="2882856" y="4438337"/>
            <a:ext cx="6426283" cy="13166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/>
              <a:t>Adrian Michalke, Philipp M. Grulich, Clemens Lutz, Steffen Zeuch, Volker Markl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049EF71-9F1C-1A46-83FF-18991D5184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922"/>
          <a:stretch/>
        </p:blipFill>
        <p:spPr>
          <a:xfrm>
            <a:off x="230565" y="623889"/>
            <a:ext cx="3504627" cy="81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6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A8F55C-EDC5-3D49-8BFA-10CF5F6D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>
                <a:latin typeface="neueRadial-C-Regular" panose="020B0604020201010104" pitchFamily="34" charset="77"/>
              </a:rPr>
              <a:t>Motivation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1AFB04AD-4BCD-FD45-B9EF-583693831E4A}"/>
              </a:ext>
            </a:extLst>
          </p:cNvPr>
          <p:cNvSpPr txBox="1">
            <a:spLocks/>
          </p:cNvSpPr>
          <p:nvPr/>
        </p:nvSpPr>
        <p:spPr>
          <a:xfrm>
            <a:off x="5215270" y="2534287"/>
            <a:ext cx="4172936" cy="39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/>
              <a:t>- Reduced compute power</a:t>
            </a:r>
            <a:endParaRPr lang="de-DE" sz="2000" b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58AE14-D9EE-C74F-BACF-CC9A7AF4D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2383" y="2121566"/>
            <a:ext cx="2427325" cy="198029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1DACA18-5BEA-2A4C-B349-0389C7C4EC76}"/>
              </a:ext>
            </a:extLst>
          </p:cNvPr>
          <p:cNvSpPr txBox="1"/>
          <p:nvPr/>
        </p:nvSpPr>
        <p:spPr>
          <a:xfrm>
            <a:off x="2483703" y="4143239"/>
            <a:ext cx="2124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/>
              <a:t>Edge devices</a:t>
            </a:r>
          </a:p>
          <a:p>
            <a:pPr algn="ctr"/>
            <a:r>
              <a:rPr lang="en-GB"/>
              <a:t>(Nvidia Jetson Nano)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7B397B-F7B3-BE45-A8C8-3D72FE030C96}"/>
              </a:ext>
            </a:extLst>
          </p:cNvPr>
          <p:cNvSpPr txBox="1"/>
          <p:nvPr/>
        </p:nvSpPr>
        <p:spPr>
          <a:xfrm>
            <a:off x="774450" y="6096912"/>
            <a:ext cx="3733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>
                <a:solidFill>
                  <a:schemeClr val="tx1">
                    <a:lumMod val="65000"/>
                    <a:lumOff val="35000"/>
                    <a:alpha val="28000"/>
                  </a:schemeClr>
                </a:solidFill>
              </a:rPr>
              <a:t>image source: </a:t>
            </a:r>
          </a:p>
          <a:p>
            <a:r>
              <a:rPr lang="en-GB" sz="1000">
                <a:solidFill>
                  <a:schemeClr val="tx1">
                    <a:lumMod val="65000"/>
                    <a:lumOff val="35000"/>
                    <a:alpha val="28000"/>
                  </a:schemeClr>
                </a:solidFill>
              </a:rPr>
              <a:t>https://developer.nvidia.com/embedded/jetson-nano-developer-kit</a:t>
            </a:r>
          </a:p>
        </p:txBody>
      </p:sp>
      <p:sp>
        <p:nvSpPr>
          <p:cNvPr id="18" name="Content Placeholder 1">
            <a:extLst>
              <a:ext uri="{FF2B5EF4-FFF2-40B4-BE49-F238E27FC236}">
                <a16:creationId xmlns:a16="http://schemas.microsoft.com/office/drawing/2014/main" id="{4923437F-E241-BF4C-A00B-56BE2B28077D}"/>
              </a:ext>
            </a:extLst>
          </p:cNvPr>
          <p:cNvSpPr txBox="1">
            <a:spLocks/>
          </p:cNvSpPr>
          <p:nvPr/>
        </p:nvSpPr>
        <p:spPr>
          <a:xfrm>
            <a:off x="5215269" y="2905407"/>
            <a:ext cx="4871705" cy="39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/>
              <a:t>- </a:t>
            </a:r>
            <a:r>
              <a:rPr lang="de-DE" sz="2000" b="1"/>
              <a:t>Limited energy budget (battery powered)</a:t>
            </a:r>
            <a:endParaRPr lang="de-DE" sz="20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5C3E741-B1E9-574A-B4EE-7EBE4EA3F669}"/>
              </a:ext>
            </a:extLst>
          </p:cNvPr>
          <p:cNvSpPr/>
          <p:nvPr/>
        </p:nvSpPr>
        <p:spPr>
          <a:xfrm>
            <a:off x="5215270" y="3276527"/>
            <a:ext cx="6096000" cy="3996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000"/>
              <a:t>- Data stream processing workload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EE736E0-6644-5E46-B4A4-811D86DA3096}"/>
              </a:ext>
            </a:extLst>
          </p:cNvPr>
          <p:cNvSpPr/>
          <p:nvPr/>
        </p:nvSpPr>
        <p:spPr>
          <a:xfrm>
            <a:off x="5215270" y="3647646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000"/>
              <a:t>- Heterogeneous hardware</a:t>
            </a:r>
          </a:p>
        </p:txBody>
      </p:sp>
    </p:spTree>
    <p:extLst>
      <p:ext uri="{BB962C8B-B14F-4D97-AF65-F5344CB8AC3E}">
        <p14:creationId xmlns:p14="http://schemas.microsoft.com/office/powerpoint/2010/main" val="251136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A8F55C-EDC5-3D49-8BFA-10CF5F6D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>
                <a:latin typeface="neueRadial-B-Regular" panose="020B0604020201010104" pitchFamily="34" charset="77"/>
              </a:rPr>
              <a:t>ecoJoin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71218AA-FEB0-DA46-8E5E-08FF9A8E0187}"/>
              </a:ext>
            </a:extLst>
          </p:cNvPr>
          <p:cNvSpPr txBox="1">
            <a:spLocks/>
          </p:cNvSpPr>
          <p:nvPr/>
        </p:nvSpPr>
        <p:spPr>
          <a:xfrm>
            <a:off x="6915487" y="4510700"/>
            <a:ext cx="1990511" cy="105437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D2.</a:t>
            </a:r>
            <a:endParaRPr lang="en-GB" sz="24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630DCE6-DB1B-7649-B387-25992575AA95}"/>
              </a:ext>
            </a:extLst>
          </p:cNvPr>
          <p:cNvSpPr txBox="1">
            <a:spLocks/>
          </p:cNvSpPr>
          <p:nvPr/>
        </p:nvSpPr>
        <p:spPr>
          <a:xfrm>
            <a:off x="9225148" y="4508020"/>
            <a:ext cx="2038521" cy="105437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D3.</a:t>
            </a:r>
            <a:endParaRPr lang="en-GB" sz="24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6874CB-CFA0-5C42-BFC1-E33B0119B815}"/>
              </a:ext>
            </a:extLst>
          </p:cNvPr>
          <p:cNvCxnSpPr>
            <a:cxnSpLocks/>
          </p:cNvCxnSpPr>
          <p:nvPr/>
        </p:nvCxnSpPr>
        <p:spPr>
          <a:xfrm>
            <a:off x="8384141" y="3931033"/>
            <a:ext cx="997871" cy="456774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BDF8DAE-2F4A-0544-992E-C2EDDB1AA000}"/>
              </a:ext>
            </a:extLst>
          </p:cNvPr>
          <p:cNvCxnSpPr>
            <a:cxnSpLocks/>
          </p:cNvCxnSpPr>
          <p:nvPr/>
        </p:nvCxnSpPr>
        <p:spPr>
          <a:xfrm flipV="1">
            <a:off x="8343027" y="2604933"/>
            <a:ext cx="0" cy="132610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4CDC35-13C5-2C41-8804-575AA6BD68EF}"/>
              </a:ext>
            </a:extLst>
          </p:cNvPr>
          <p:cNvCxnSpPr>
            <a:cxnSpLocks/>
          </p:cNvCxnSpPr>
          <p:nvPr/>
        </p:nvCxnSpPr>
        <p:spPr>
          <a:xfrm>
            <a:off x="6609016" y="3863256"/>
            <a:ext cx="0" cy="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>
            <a:extLst>
              <a:ext uri="{FF2B5EF4-FFF2-40B4-BE49-F238E27FC236}">
                <a16:creationId xmlns:a16="http://schemas.microsoft.com/office/drawing/2014/main" id="{8DB2AB49-5402-DE4B-B9AD-49F67262A2E8}"/>
              </a:ext>
            </a:extLst>
          </p:cNvPr>
          <p:cNvSpPr txBox="1">
            <a:spLocks/>
          </p:cNvSpPr>
          <p:nvPr/>
        </p:nvSpPr>
        <p:spPr>
          <a:xfrm>
            <a:off x="8430822" y="2431204"/>
            <a:ext cx="1902379" cy="13166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D1.</a:t>
            </a:r>
            <a:endParaRPr lang="en-GB" sz="24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3A1F97C-2822-3C43-8955-91507D9DF356}"/>
              </a:ext>
            </a:extLst>
          </p:cNvPr>
          <p:cNvSpPr txBox="1"/>
          <p:nvPr/>
        </p:nvSpPr>
        <p:spPr>
          <a:xfrm>
            <a:off x="8072014" y="1481878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Dimensions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94336EF-D181-6041-BD96-490C3EBEE925}"/>
              </a:ext>
            </a:extLst>
          </p:cNvPr>
          <p:cNvCxnSpPr/>
          <p:nvPr/>
        </p:nvCxnSpPr>
        <p:spPr>
          <a:xfrm>
            <a:off x="6305228" y="1873281"/>
            <a:ext cx="48114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2E6EEA2-B903-B945-969C-442770C9D4FF}"/>
              </a:ext>
            </a:extLst>
          </p:cNvPr>
          <p:cNvCxnSpPr>
            <a:cxnSpLocks/>
          </p:cNvCxnSpPr>
          <p:nvPr/>
        </p:nvCxnSpPr>
        <p:spPr>
          <a:xfrm flipH="1">
            <a:off x="7358208" y="3931033"/>
            <a:ext cx="943707" cy="421346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F112391-F369-3044-991A-6760D4E1FD8B}"/>
              </a:ext>
            </a:extLst>
          </p:cNvPr>
          <p:cNvSpPr txBox="1"/>
          <p:nvPr/>
        </p:nvSpPr>
        <p:spPr>
          <a:xfrm>
            <a:off x="2761467" y="1460299"/>
            <a:ext cx="1345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Architecture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C9B9710-198E-9443-B207-EC9FDCEBDC43}"/>
              </a:ext>
            </a:extLst>
          </p:cNvPr>
          <p:cNvCxnSpPr/>
          <p:nvPr/>
        </p:nvCxnSpPr>
        <p:spPr>
          <a:xfrm>
            <a:off x="994681" y="1851702"/>
            <a:ext cx="48114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20DED16-25C5-A847-9F7B-EAF8EC506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002" y="2785862"/>
            <a:ext cx="4877206" cy="183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9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A8F55C-EDC5-3D49-8BFA-10CF5F6D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>
                <a:latin typeface="neueRadial-B-Regular" panose="020B0604020201010104" pitchFamily="34" charset="77"/>
              </a:rPr>
              <a:t>ecoJoin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71218AA-FEB0-DA46-8E5E-08FF9A8E0187}"/>
              </a:ext>
            </a:extLst>
          </p:cNvPr>
          <p:cNvSpPr txBox="1">
            <a:spLocks/>
          </p:cNvSpPr>
          <p:nvPr/>
        </p:nvSpPr>
        <p:spPr>
          <a:xfrm>
            <a:off x="6915487" y="4510700"/>
            <a:ext cx="1990511" cy="105437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D2.</a:t>
            </a:r>
            <a:endParaRPr lang="en-GB" sz="24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630DCE6-DB1B-7649-B387-25992575AA95}"/>
              </a:ext>
            </a:extLst>
          </p:cNvPr>
          <p:cNvSpPr txBox="1">
            <a:spLocks/>
          </p:cNvSpPr>
          <p:nvPr/>
        </p:nvSpPr>
        <p:spPr>
          <a:xfrm>
            <a:off x="9225148" y="4508020"/>
            <a:ext cx="2038521" cy="105437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D3.</a:t>
            </a:r>
            <a:endParaRPr lang="en-GB" sz="24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6874CB-CFA0-5C42-BFC1-E33B0119B815}"/>
              </a:ext>
            </a:extLst>
          </p:cNvPr>
          <p:cNvCxnSpPr>
            <a:cxnSpLocks/>
          </p:cNvCxnSpPr>
          <p:nvPr/>
        </p:nvCxnSpPr>
        <p:spPr>
          <a:xfrm>
            <a:off x="8384141" y="3931033"/>
            <a:ext cx="997871" cy="456774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BDF8DAE-2F4A-0544-992E-C2EDDB1AA000}"/>
              </a:ext>
            </a:extLst>
          </p:cNvPr>
          <p:cNvCxnSpPr>
            <a:cxnSpLocks/>
          </p:cNvCxnSpPr>
          <p:nvPr/>
        </p:nvCxnSpPr>
        <p:spPr>
          <a:xfrm flipV="1">
            <a:off x="8343027" y="2604933"/>
            <a:ext cx="0" cy="132610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4CDC35-13C5-2C41-8804-575AA6BD68EF}"/>
              </a:ext>
            </a:extLst>
          </p:cNvPr>
          <p:cNvCxnSpPr>
            <a:cxnSpLocks/>
          </p:cNvCxnSpPr>
          <p:nvPr/>
        </p:nvCxnSpPr>
        <p:spPr>
          <a:xfrm>
            <a:off x="6609016" y="3863256"/>
            <a:ext cx="0" cy="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>
            <a:extLst>
              <a:ext uri="{FF2B5EF4-FFF2-40B4-BE49-F238E27FC236}">
                <a16:creationId xmlns:a16="http://schemas.microsoft.com/office/drawing/2014/main" id="{8DB2AB49-5402-DE4B-B9AD-49F67262A2E8}"/>
              </a:ext>
            </a:extLst>
          </p:cNvPr>
          <p:cNvSpPr txBox="1">
            <a:spLocks/>
          </p:cNvSpPr>
          <p:nvPr/>
        </p:nvSpPr>
        <p:spPr>
          <a:xfrm>
            <a:off x="8430822" y="2431204"/>
            <a:ext cx="1902379" cy="13166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D1. </a:t>
            </a:r>
            <a:r>
              <a:rPr lang="en-GB" sz="2400"/>
              <a:t>Exploit</a:t>
            </a:r>
          </a:p>
          <a:p>
            <a:pPr algn="l"/>
            <a:r>
              <a:rPr lang="en-GB" sz="2400"/>
              <a:t>Workload</a:t>
            </a:r>
          </a:p>
          <a:p>
            <a:pPr algn="l"/>
            <a:r>
              <a:rPr lang="en-GB" sz="2400"/>
              <a:t>Characteristics</a:t>
            </a:r>
          </a:p>
          <a:p>
            <a:pPr algn="l"/>
            <a:endParaRPr lang="en-GB" sz="24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3A1F97C-2822-3C43-8955-91507D9DF356}"/>
              </a:ext>
            </a:extLst>
          </p:cNvPr>
          <p:cNvSpPr txBox="1"/>
          <p:nvPr/>
        </p:nvSpPr>
        <p:spPr>
          <a:xfrm>
            <a:off x="8072014" y="1481878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Dimensions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94336EF-D181-6041-BD96-490C3EBEE925}"/>
              </a:ext>
            </a:extLst>
          </p:cNvPr>
          <p:cNvCxnSpPr/>
          <p:nvPr/>
        </p:nvCxnSpPr>
        <p:spPr>
          <a:xfrm>
            <a:off x="6305228" y="1873281"/>
            <a:ext cx="48114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2E6EEA2-B903-B945-969C-442770C9D4FF}"/>
              </a:ext>
            </a:extLst>
          </p:cNvPr>
          <p:cNvCxnSpPr>
            <a:cxnSpLocks/>
          </p:cNvCxnSpPr>
          <p:nvPr/>
        </p:nvCxnSpPr>
        <p:spPr>
          <a:xfrm flipH="1">
            <a:off x="7358208" y="3931033"/>
            <a:ext cx="943707" cy="421346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F112391-F369-3044-991A-6760D4E1FD8B}"/>
              </a:ext>
            </a:extLst>
          </p:cNvPr>
          <p:cNvSpPr txBox="1"/>
          <p:nvPr/>
        </p:nvSpPr>
        <p:spPr>
          <a:xfrm>
            <a:off x="2761467" y="1460299"/>
            <a:ext cx="1345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Architecture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C9B9710-198E-9443-B207-EC9FDCEBDC43}"/>
              </a:ext>
            </a:extLst>
          </p:cNvPr>
          <p:cNvCxnSpPr/>
          <p:nvPr/>
        </p:nvCxnSpPr>
        <p:spPr>
          <a:xfrm>
            <a:off x="994681" y="1851702"/>
            <a:ext cx="48114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20DED16-25C5-A847-9F7B-EAF8EC506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002" y="2785862"/>
            <a:ext cx="4877206" cy="18332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6C3F50-97DF-1844-8232-FA01ECF300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002" y="2785862"/>
            <a:ext cx="4877206" cy="1833276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6F316F4-3CBC-5C43-BC9E-F4299D2A609F}"/>
              </a:ext>
            </a:extLst>
          </p:cNvPr>
          <p:cNvGrpSpPr/>
          <p:nvPr/>
        </p:nvGrpSpPr>
        <p:grpSpPr>
          <a:xfrm>
            <a:off x="2016017" y="1558986"/>
            <a:ext cx="4512613" cy="1435423"/>
            <a:chOff x="2273415" y="2023052"/>
            <a:chExt cx="4512613" cy="143542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45ECC69-D2AF-6842-A27B-93133CA1E202}"/>
                </a:ext>
              </a:extLst>
            </p:cNvPr>
            <p:cNvSpPr/>
            <p:nvPr/>
          </p:nvSpPr>
          <p:spPr>
            <a:xfrm>
              <a:off x="2273415" y="2023052"/>
              <a:ext cx="4512613" cy="8201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7F62BA0-7C50-EF45-A840-9A3B64240070}"/>
                </a:ext>
              </a:extLst>
            </p:cNvPr>
            <p:cNvSpPr txBox="1"/>
            <p:nvPr/>
          </p:nvSpPr>
          <p:spPr>
            <a:xfrm>
              <a:off x="2414190" y="2132217"/>
              <a:ext cx="437183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/>
                <a:t>Adaptive batching of stream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/>
                <a:t>Race-to-idle with optimal clock frequency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B191D9A-6C33-B844-AA21-9774EFEAEB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0260" y="2843223"/>
              <a:ext cx="368111" cy="6152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76577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A8F55C-EDC5-3D49-8BFA-10CF5F6D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>
                <a:latin typeface="neueRadial-B-Regular" panose="020B0604020201010104" pitchFamily="34" charset="77"/>
              </a:rPr>
              <a:t>ecoJoin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71218AA-FEB0-DA46-8E5E-08FF9A8E0187}"/>
              </a:ext>
            </a:extLst>
          </p:cNvPr>
          <p:cNvSpPr txBox="1">
            <a:spLocks/>
          </p:cNvSpPr>
          <p:nvPr/>
        </p:nvSpPr>
        <p:spPr>
          <a:xfrm>
            <a:off x="6915487" y="4510700"/>
            <a:ext cx="1990511" cy="105437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D2. </a:t>
            </a:r>
            <a:r>
              <a:rPr lang="en-GB" sz="2400"/>
              <a:t>Reduce </a:t>
            </a:r>
          </a:p>
          <a:p>
            <a:pPr algn="l"/>
            <a:r>
              <a:rPr lang="en-GB" sz="2400"/>
              <a:t>Computational </a:t>
            </a:r>
          </a:p>
          <a:p>
            <a:pPr algn="l"/>
            <a:r>
              <a:rPr lang="en-GB" sz="2400"/>
              <a:t>Complexity</a:t>
            </a:r>
          </a:p>
          <a:p>
            <a:pPr algn="l"/>
            <a:endParaRPr lang="en-GB" sz="24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630DCE6-DB1B-7649-B387-25992575AA95}"/>
              </a:ext>
            </a:extLst>
          </p:cNvPr>
          <p:cNvSpPr txBox="1">
            <a:spLocks/>
          </p:cNvSpPr>
          <p:nvPr/>
        </p:nvSpPr>
        <p:spPr>
          <a:xfrm>
            <a:off x="9225148" y="4508020"/>
            <a:ext cx="2038521" cy="105437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D3.</a:t>
            </a:r>
            <a:endParaRPr lang="en-GB" sz="24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6874CB-CFA0-5C42-BFC1-E33B0119B815}"/>
              </a:ext>
            </a:extLst>
          </p:cNvPr>
          <p:cNvCxnSpPr>
            <a:cxnSpLocks/>
          </p:cNvCxnSpPr>
          <p:nvPr/>
        </p:nvCxnSpPr>
        <p:spPr>
          <a:xfrm>
            <a:off x="8384141" y="3931033"/>
            <a:ext cx="997871" cy="456774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BDF8DAE-2F4A-0544-992E-C2EDDB1AA000}"/>
              </a:ext>
            </a:extLst>
          </p:cNvPr>
          <p:cNvCxnSpPr>
            <a:cxnSpLocks/>
          </p:cNvCxnSpPr>
          <p:nvPr/>
        </p:nvCxnSpPr>
        <p:spPr>
          <a:xfrm flipV="1">
            <a:off x="8343027" y="2604933"/>
            <a:ext cx="0" cy="132610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4CDC35-13C5-2C41-8804-575AA6BD68EF}"/>
              </a:ext>
            </a:extLst>
          </p:cNvPr>
          <p:cNvCxnSpPr>
            <a:cxnSpLocks/>
          </p:cNvCxnSpPr>
          <p:nvPr/>
        </p:nvCxnSpPr>
        <p:spPr>
          <a:xfrm>
            <a:off x="6609016" y="3863256"/>
            <a:ext cx="0" cy="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>
            <a:extLst>
              <a:ext uri="{FF2B5EF4-FFF2-40B4-BE49-F238E27FC236}">
                <a16:creationId xmlns:a16="http://schemas.microsoft.com/office/drawing/2014/main" id="{8DB2AB49-5402-DE4B-B9AD-49F67262A2E8}"/>
              </a:ext>
            </a:extLst>
          </p:cNvPr>
          <p:cNvSpPr txBox="1">
            <a:spLocks/>
          </p:cNvSpPr>
          <p:nvPr/>
        </p:nvSpPr>
        <p:spPr>
          <a:xfrm>
            <a:off x="8430822" y="2431204"/>
            <a:ext cx="1902379" cy="13166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D1. </a:t>
            </a:r>
            <a:r>
              <a:rPr lang="en-GB" sz="2400"/>
              <a:t>Exploit</a:t>
            </a:r>
          </a:p>
          <a:p>
            <a:pPr algn="l"/>
            <a:r>
              <a:rPr lang="en-GB" sz="2400"/>
              <a:t>Workload</a:t>
            </a:r>
          </a:p>
          <a:p>
            <a:pPr algn="l"/>
            <a:r>
              <a:rPr lang="en-GB" sz="2400"/>
              <a:t>Characteristics</a:t>
            </a:r>
          </a:p>
          <a:p>
            <a:pPr algn="l"/>
            <a:endParaRPr lang="en-GB" sz="24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3A1F97C-2822-3C43-8955-91507D9DF356}"/>
              </a:ext>
            </a:extLst>
          </p:cNvPr>
          <p:cNvSpPr txBox="1"/>
          <p:nvPr/>
        </p:nvSpPr>
        <p:spPr>
          <a:xfrm>
            <a:off x="8072014" y="1481878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Dimensions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94336EF-D181-6041-BD96-490C3EBEE925}"/>
              </a:ext>
            </a:extLst>
          </p:cNvPr>
          <p:cNvCxnSpPr/>
          <p:nvPr/>
        </p:nvCxnSpPr>
        <p:spPr>
          <a:xfrm>
            <a:off x="6305228" y="1873281"/>
            <a:ext cx="48114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2E6EEA2-B903-B945-969C-442770C9D4FF}"/>
              </a:ext>
            </a:extLst>
          </p:cNvPr>
          <p:cNvCxnSpPr>
            <a:cxnSpLocks/>
          </p:cNvCxnSpPr>
          <p:nvPr/>
        </p:nvCxnSpPr>
        <p:spPr>
          <a:xfrm flipH="1">
            <a:off x="7358208" y="3931033"/>
            <a:ext cx="943707" cy="421346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F112391-F369-3044-991A-6760D4E1FD8B}"/>
              </a:ext>
            </a:extLst>
          </p:cNvPr>
          <p:cNvSpPr txBox="1"/>
          <p:nvPr/>
        </p:nvSpPr>
        <p:spPr>
          <a:xfrm>
            <a:off x="2761467" y="1460299"/>
            <a:ext cx="1345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Architecture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C9B9710-198E-9443-B207-EC9FDCEBDC43}"/>
              </a:ext>
            </a:extLst>
          </p:cNvPr>
          <p:cNvCxnSpPr/>
          <p:nvPr/>
        </p:nvCxnSpPr>
        <p:spPr>
          <a:xfrm>
            <a:off x="994681" y="1851702"/>
            <a:ext cx="48114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600A4899-1DB2-2A43-B820-E78168A05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821" y="2785862"/>
            <a:ext cx="4877206" cy="183327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28F9945-81D6-2A46-A9F7-795770BA7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37" y="2785862"/>
            <a:ext cx="4877206" cy="1833276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9F3B4BE8-A7DB-7A4B-82B0-D741F2C98481}"/>
              </a:ext>
            </a:extLst>
          </p:cNvPr>
          <p:cNvGrpSpPr/>
          <p:nvPr/>
        </p:nvGrpSpPr>
        <p:grpSpPr>
          <a:xfrm>
            <a:off x="2638592" y="1465508"/>
            <a:ext cx="3877804" cy="1830757"/>
            <a:chOff x="6152977" y="3015222"/>
            <a:chExt cx="3877804" cy="1830757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FC2B7E9-2B7C-484C-B056-43B9A4B4626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47010" y="3547085"/>
              <a:ext cx="238827" cy="129889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1E2C62C-8214-8142-ADBC-2EF9A3E7BE88}"/>
                </a:ext>
              </a:extLst>
            </p:cNvPr>
            <p:cNvSpPr/>
            <p:nvPr/>
          </p:nvSpPr>
          <p:spPr>
            <a:xfrm>
              <a:off x="6152977" y="3015222"/>
              <a:ext cx="3877803" cy="7943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FCA0C8D-A7BB-3046-96C1-D6C1A161E899}"/>
                </a:ext>
              </a:extLst>
            </p:cNvPr>
            <p:cNvSpPr txBox="1"/>
            <p:nvPr/>
          </p:nvSpPr>
          <p:spPr>
            <a:xfrm>
              <a:off x="6246540" y="3112984"/>
              <a:ext cx="37842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/>
                <a:t>Hash-based stream join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/>
                <a:t>Fill factor-based </a:t>
              </a:r>
              <a:r>
                <a:rPr lang="de-DE"/>
                <a:t>garbage collection</a:t>
              </a:r>
              <a:r>
                <a:rPr lang="en-GB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3982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450F0A05-E3DC-EE45-B8B2-28329C143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17" y="2785862"/>
            <a:ext cx="4877206" cy="183327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1A8F55C-EDC5-3D49-8BFA-10CF5F6D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>
                <a:latin typeface="neueRadial-B-Regular" panose="020B0604020201010104" pitchFamily="34" charset="77"/>
              </a:rPr>
              <a:t>ecoJoin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71218AA-FEB0-DA46-8E5E-08FF9A8E0187}"/>
              </a:ext>
            </a:extLst>
          </p:cNvPr>
          <p:cNvSpPr txBox="1">
            <a:spLocks/>
          </p:cNvSpPr>
          <p:nvPr/>
        </p:nvSpPr>
        <p:spPr>
          <a:xfrm>
            <a:off x="6915487" y="4510700"/>
            <a:ext cx="1990511" cy="105437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D2. </a:t>
            </a:r>
            <a:r>
              <a:rPr lang="en-GB" sz="2400"/>
              <a:t>Reduce </a:t>
            </a:r>
          </a:p>
          <a:p>
            <a:pPr algn="l"/>
            <a:r>
              <a:rPr lang="en-GB" sz="2400"/>
              <a:t>Computational </a:t>
            </a:r>
          </a:p>
          <a:p>
            <a:pPr algn="l"/>
            <a:r>
              <a:rPr lang="en-GB" sz="2400"/>
              <a:t>Complexity</a:t>
            </a:r>
          </a:p>
          <a:p>
            <a:pPr algn="l"/>
            <a:endParaRPr lang="en-GB" sz="24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630DCE6-DB1B-7649-B387-25992575AA95}"/>
              </a:ext>
            </a:extLst>
          </p:cNvPr>
          <p:cNvSpPr txBox="1">
            <a:spLocks/>
          </p:cNvSpPr>
          <p:nvPr/>
        </p:nvSpPr>
        <p:spPr>
          <a:xfrm>
            <a:off x="9225148" y="4508020"/>
            <a:ext cx="2038521" cy="105437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D3. </a:t>
            </a:r>
            <a:r>
              <a:rPr lang="en-GB" sz="2400"/>
              <a:t>Utilize</a:t>
            </a:r>
          </a:p>
          <a:p>
            <a:pPr algn="l"/>
            <a:r>
              <a:rPr lang="en-GB" sz="2400"/>
              <a:t>Heterogeneous </a:t>
            </a:r>
          </a:p>
          <a:p>
            <a:pPr algn="l"/>
            <a:r>
              <a:rPr lang="en-GB" sz="2400"/>
              <a:t>Hardware</a:t>
            </a:r>
          </a:p>
          <a:p>
            <a:pPr algn="l"/>
            <a:endParaRPr lang="en-GB" sz="24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6874CB-CFA0-5C42-BFC1-E33B0119B815}"/>
              </a:ext>
            </a:extLst>
          </p:cNvPr>
          <p:cNvCxnSpPr>
            <a:cxnSpLocks/>
          </p:cNvCxnSpPr>
          <p:nvPr/>
        </p:nvCxnSpPr>
        <p:spPr>
          <a:xfrm>
            <a:off x="8384141" y="3931033"/>
            <a:ext cx="997871" cy="456774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BDF8DAE-2F4A-0544-992E-C2EDDB1AA000}"/>
              </a:ext>
            </a:extLst>
          </p:cNvPr>
          <p:cNvCxnSpPr>
            <a:cxnSpLocks/>
          </p:cNvCxnSpPr>
          <p:nvPr/>
        </p:nvCxnSpPr>
        <p:spPr>
          <a:xfrm flipV="1">
            <a:off x="8343027" y="2604933"/>
            <a:ext cx="0" cy="1326100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4CDC35-13C5-2C41-8804-575AA6BD68EF}"/>
              </a:ext>
            </a:extLst>
          </p:cNvPr>
          <p:cNvCxnSpPr>
            <a:cxnSpLocks/>
          </p:cNvCxnSpPr>
          <p:nvPr/>
        </p:nvCxnSpPr>
        <p:spPr>
          <a:xfrm>
            <a:off x="6609016" y="3863256"/>
            <a:ext cx="0" cy="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>
            <a:extLst>
              <a:ext uri="{FF2B5EF4-FFF2-40B4-BE49-F238E27FC236}">
                <a16:creationId xmlns:a16="http://schemas.microsoft.com/office/drawing/2014/main" id="{8DB2AB49-5402-DE4B-B9AD-49F67262A2E8}"/>
              </a:ext>
            </a:extLst>
          </p:cNvPr>
          <p:cNvSpPr txBox="1">
            <a:spLocks/>
          </p:cNvSpPr>
          <p:nvPr/>
        </p:nvSpPr>
        <p:spPr>
          <a:xfrm>
            <a:off x="8430822" y="2431204"/>
            <a:ext cx="1902379" cy="13166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D1. </a:t>
            </a:r>
            <a:r>
              <a:rPr lang="en-GB" sz="2400"/>
              <a:t>Exploit</a:t>
            </a:r>
          </a:p>
          <a:p>
            <a:pPr algn="l"/>
            <a:r>
              <a:rPr lang="en-GB" sz="2400"/>
              <a:t>Workload</a:t>
            </a:r>
          </a:p>
          <a:p>
            <a:pPr algn="l"/>
            <a:r>
              <a:rPr lang="en-GB" sz="2400"/>
              <a:t>Characteristics</a:t>
            </a:r>
          </a:p>
          <a:p>
            <a:pPr algn="l"/>
            <a:endParaRPr lang="en-GB" sz="24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3A1F97C-2822-3C43-8955-91507D9DF356}"/>
              </a:ext>
            </a:extLst>
          </p:cNvPr>
          <p:cNvSpPr txBox="1"/>
          <p:nvPr/>
        </p:nvSpPr>
        <p:spPr>
          <a:xfrm>
            <a:off x="8072014" y="1481878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Dimensions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94336EF-D181-6041-BD96-490C3EBEE925}"/>
              </a:ext>
            </a:extLst>
          </p:cNvPr>
          <p:cNvCxnSpPr/>
          <p:nvPr/>
        </p:nvCxnSpPr>
        <p:spPr>
          <a:xfrm>
            <a:off x="6305228" y="1873281"/>
            <a:ext cx="48114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2E6EEA2-B903-B945-969C-442770C9D4FF}"/>
              </a:ext>
            </a:extLst>
          </p:cNvPr>
          <p:cNvCxnSpPr>
            <a:cxnSpLocks/>
          </p:cNvCxnSpPr>
          <p:nvPr/>
        </p:nvCxnSpPr>
        <p:spPr>
          <a:xfrm flipH="1">
            <a:off x="7358208" y="3931033"/>
            <a:ext cx="943707" cy="421346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F112391-F369-3044-991A-6760D4E1FD8B}"/>
              </a:ext>
            </a:extLst>
          </p:cNvPr>
          <p:cNvSpPr txBox="1"/>
          <p:nvPr/>
        </p:nvSpPr>
        <p:spPr>
          <a:xfrm>
            <a:off x="2761467" y="1460299"/>
            <a:ext cx="1345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Architecture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C9B9710-198E-9443-B207-EC9FDCEBDC43}"/>
              </a:ext>
            </a:extLst>
          </p:cNvPr>
          <p:cNvCxnSpPr/>
          <p:nvPr/>
        </p:nvCxnSpPr>
        <p:spPr>
          <a:xfrm>
            <a:off x="994681" y="1851702"/>
            <a:ext cx="48114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CCA458C-DB4D-7140-B583-D931ECD18274}"/>
              </a:ext>
            </a:extLst>
          </p:cNvPr>
          <p:cNvGrpSpPr/>
          <p:nvPr/>
        </p:nvGrpSpPr>
        <p:grpSpPr>
          <a:xfrm>
            <a:off x="3351031" y="2012716"/>
            <a:ext cx="3174223" cy="2056057"/>
            <a:chOff x="4725492" y="2636681"/>
            <a:chExt cx="3174223" cy="2056057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6FA79E8-1906-0746-BC0D-11A409A9E7C0}"/>
                </a:ext>
              </a:extLst>
            </p:cNvPr>
            <p:cNvSpPr/>
            <p:nvPr/>
          </p:nvSpPr>
          <p:spPr>
            <a:xfrm>
              <a:off x="4725492" y="2636681"/>
              <a:ext cx="3174223" cy="7767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706FB09-7799-A84A-AFF1-AB4CCBA2B610}"/>
                </a:ext>
              </a:extLst>
            </p:cNvPr>
            <p:cNvSpPr txBox="1"/>
            <p:nvPr/>
          </p:nvSpPr>
          <p:spPr>
            <a:xfrm>
              <a:off x="4774885" y="2706689"/>
              <a:ext cx="312483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/>
                <a:t>GPU implementation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/>
                <a:t>Efficient memory placement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9173ED6-042A-BB4C-A416-ED5B082A2B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31669" y="3413436"/>
              <a:ext cx="149478" cy="12793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6079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F9A41FD-5C0A-ED4C-AD06-CD47ED6204A5}"/>
              </a:ext>
            </a:extLst>
          </p:cNvPr>
          <p:cNvGrpSpPr/>
          <p:nvPr/>
        </p:nvGrpSpPr>
        <p:grpSpPr>
          <a:xfrm>
            <a:off x="2822880" y="2290536"/>
            <a:ext cx="6078702" cy="2689678"/>
            <a:chOff x="2822880" y="2290536"/>
            <a:chExt cx="6078702" cy="268967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F087DDB-EA06-6746-A110-7C82E8746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343"/>
            <a:stretch/>
          </p:blipFill>
          <p:spPr>
            <a:xfrm>
              <a:off x="3271838" y="2290536"/>
              <a:ext cx="5629744" cy="2689678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8983D36-7C20-6E49-8F70-9760D6047A85}"/>
                </a:ext>
              </a:extLst>
            </p:cNvPr>
            <p:cNvSpPr/>
            <p:nvPr/>
          </p:nvSpPr>
          <p:spPr>
            <a:xfrm>
              <a:off x="2822880" y="2290536"/>
              <a:ext cx="5335284" cy="16671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558AD9C3-7A11-4644-B124-66812C3DBE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43" t="7800"/>
          <a:stretch/>
        </p:blipFill>
        <p:spPr>
          <a:xfrm>
            <a:off x="3271838" y="2500312"/>
            <a:ext cx="5629744" cy="247990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1A8F55C-EDC5-3D49-8BFA-10CF5F6D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>
                <a:latin typeface="neueRadial-B-Regular" panose="020B0604020201010104" pitchFamily="34" charset="77"/>
              </a:rPr>
              <a:t>D1. Workload Characteristics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372EF41-A3F8-4B43-836B-39D5BFCF6946}"/>
              </a:ext>
            </a:extLst>
          </p:cNvPr>
          <p:cNvGrpSpPr/>
          <p:nvPr/>
        </p:nvGrpSpPr>
        <p:grpSpPr>
          <a:xfrm>
            <a:off x="2822879" y="5392575"/>
            <a:ext cx="6272063" cy="646331"/>
            <a:chOff x="2041072" y="5441562"/>
            <a:chExt cx="6272063" cy="64633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4AE7BB5-5633-D540-89A8-DE76ECA667B5}"/>
                </a:ext>
              </a:extLst>
            </p:cNvPr>
            <p:cNvSpPr txBox="1"/>
            <p:nvPr/>
          </p:nvSpPr>
          <p:spPr>
            <a:xfrm>
              <a:off x="2041072" y="5580062"/>
              <a:ext cx="23467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/>
                <a:t>Energy saving factors: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AD9E314-1098-154F-9120-10E64B486E42}"/>
                </a:ext>
              </a:extLst>
            </p:cNvPr>
            <p:cNvSpPr txBox="1"/>
            <p:nvPr/>
          </p:nvSpPr>
          <p:spPr>
            <a:xfrm>
              <a:off x="4520943" y="5441562"/>
              <a:ext cx="37921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/>
                <a:t>Adaptive batching </a:t>
              </a:r>
              <a:r>
                <a:rPr lang="en-GB">
                  <a:sym typeface="Wingdings" pitchFamily="2" charset="2"/>
                </a:rPr>
                <a:t></a:t>
              </a:r>
              <a:r>
                <a:rPr lang="en-GB"/>
                <a:t> cache locality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/>
                <a:t>Optimal frequency selection</a:t>
              </a:r>
            </a:p>
          </p:txBody>
        </p:sp>
        <p:sp>
          <p:nvSpPr>
            <p:cNvPr id="12" name="Left Brace 11">
              <a:extLst>
                <a:ext uri="{FF2B5EF4-FFF2-40B4-BE49-F238E27FC236}">
                  <a16:creationId xmlns:a16="http://schemas.microsoft.com/office/drawing/2014/main" id="{52D6F234-E378-874D-9B97-1ABCEA18B8DF}"/>
                </a:ext>
              </a:extLst>
            </p:cNvPr>
            <p:cNvSpPr/>
            <p:nvPr/>
          </p:nvSpPr>
          <p:spPr>
            <a:xfrm>
              <a:off x="4387868" y="5441562"/>
              <a:ext cx="133075" cy="646331"/>
            </a:xfrm>
            <a:prstGeom prst="leftBrac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654BF17-B742-B04F-8AED-229B69017D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6246" y="2290535"/>
            <a:ext cx="5885335" cy="268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5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F0EA72E-EDC9-1346-9919-C3C6579D0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650" y="1500480"/>
            <a:ext cx="6870700" cy="3276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7D953CA-29B0-1447-85EE-5F122D2EE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0650" y="1481430"/>
            <a:ext cx="6870700" cy="3262347"/>
          </a:xfrm>
          <a:prstGeom prst="rect">
            <a:avLst/>
          </a:prstGeom>
        </p:spPr>
      </p:pic>
      <p:sp>
        <p:nvSpPr>
          <p:cNvPr id="12" name="Title 2">
            <a:extLst>
              <a:ext uri="{FF2B5EF4-FFF2-40B4-BE49-F238E27FC236}">
                <a16:creationId xmlns:a16="http://schemas.microsoft.com/office/drawing/2014/main" id="{3CB124FF-73BF-0040-8735-2B54800FD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>
                <a:latin typeface="neueRadial-B-Regular" panose="020B0604020201010104" pitchFamily="34" charset="77"/>
              </a:rPr>
              <a:t>Evaluation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B600F55-6BAF-824D-8E84-80F127392EE0}"/>
              </a:ext>
            </a:extLst>
          </p:cNvPr>
          <p:cNvGrpSpPr/>
          <p:nvPr/>
        </p:nvGrpSpPr>
        <p:grpSpPr>
          <a:xfrm>
            <a:off x="1518500" y="4996566"/>
            <a:ext cx="8726876" cy="498088"/>
            <a:chOff x="1518500" y="4996566"/>
            <a:chExt cx="8726876" cy="498088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72BDE44D-6226-974C-802E-49D1112CBBCF}"/>
                </a:ext>
              </a:extLst>
            </p:cNvPr>
            <p:cNvSpPr/>
            <p:nvPr/>
          </p:nvSpPr>
          <p:spPr>
            <a:xfrm>
              <a:off x="1518500" y="4996566"/>
              <a:ext cx="8726876" cy="49808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bg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16B6CCB-6C47-8042-A06D-B8F59733D1CA}"/>
                </a:ext>
              </a:extLst>
            </p:cNvPr>
            <p:cNvSpPr/>
            <p:nvPr/>
          </p:nvSpPr>
          <p:spPr>
            <a:xfrm>
              <a:off x="1645265" y="5081068"/>
              <a:ext cx="86001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b="1" i="1">
                  <a:solidFill>
                    <a:schemeClr val="bg1"/>
                  </a:solidFill>
                </a:rPr>
                <a:t>ecoJoin outperforms state of the art stream joins in throughput and power consumption</a:t>
              </a:r>
              <a:endParaRPr lang="en-GB" b="1" i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8594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F3975093-52B2-364F-B773-6F4F07C45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>
                <a:latin typeface="neueRadial-B-Regular" panose="020B0604020201010104" pitchFamily="34" charset="77"/>
              </a:rPr>
              <a:t>Conclusion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87A668D-BA91-E846-92CB-489BF8F471B6}"/>
              </a:ext>
            </a:extLst>
          </p:cNvPr>
          <p:cNvGrpSpPr/>
          <p:nvPr/>
        </p:nvGrpSpPr>
        <p:grpSpPr>
          <a:xfrm>
            <a:off x="8082914" y="1310937"/>
            <a:ext cx="2685351" cy="2200602"/>
            <a:chOff x="6768464" y="1843468"/>
            <a:chExt cx="2685351" cy="220060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BF3678B-B4CF-C449-8505-B1FE5DC1C4B5}"/>
                </a:ext>
              </a:extLst>
            </p:cNvPr>
            <p:cNvSpPr txBox="1"/>
            <p:nvPr/>
          </p:nvSpPr>
          <p:spPr>
            <a:xfrm>
              <a:off x="6768464" y="1843468"/>
              <a:ext cx="2685351" cy="22006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/>
                <a:t>Paper: </a:t>
              </a:r>
            </a:p>
            <a:p>
              <a:pPr algn="ctr"/>
              <a:endParaRPr lang="en-GB"/>
            </a:p>
            <a:p>
              <a:pPr algn="ctr"/>
              <a:endParaRPr lang="en-GB"/>
            </a:p>
            <a:p>
              <a:pPr algn="ctr"/>
              <a:endParaRPr lang="en-GB"/>
            </a:p>
            <a:p>
              <a:pPr algn="ctr"/>
              <a:endParaRPr lang="en-GB"/>
            </a:p>
            <a:p>
              <a:pPr algn="ctr"/>
              <a:endParaRPr lang="en-GB"/>
            </a:p>
            <a:p>
              <a:pPr algn="ctr"/>
              <a:endParaRPr lang="en-GB"/>
            </a:p>
            <a:p>
              <a:pPr algn="ctr"/>
              <a:r>
                <a:rPr lang="en-GB" sz="1100"/>
                <a:t> </a:t>
              </a:r>
              <a:r>
                <a:rPr lang="de-DE" sz="1100">
                  <a:hlinkClick r:id="rId2"/>
                </a:rPr>
                <a:t>https://doi.org/10.1145/3465998.3466005</a:t>
              </a:r>
              <a:endParaRPr lang="en-GB" sz="110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DE8BA24-C4C9-1947-B4F9-18A2D4E1F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39746" y="2207810"/>
              <a:ext cx="1579639" cy="1579639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E443BCC-B127-0E40-AC59-CB8F8CE90629}"/>
              </a:ext>
            </a:extLst>
          </p:cNvPr>
          <p:cNvSpPr/>
          <p:nvPr/>
        </p:nvSpPr>
        <p:spPr>
          <a:xfrm>
            <a:off x="7849387" y="5912507"/>
            <a:ext cx="3152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/>
              <a:t>Email: adrian.michalke@dfki.de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9C4630-2D05-9348-9E8F-1B0AAD0CBED2}"/>
              </a:ext>
            </a:extLst>
          </p:cNvPr>
          <p:cNvSpPr txBox="1"/>
          <p:nvPr/>
        </p:nvSpPr>
        <p:spPr>
          <a:xfrm>
            <a:off x="1241330" y="2178424"/>
            <a:ext cx="56128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We explore energy-efficient stream processing for the IoT: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342900" indent="-342900">
              <a:buFont typeface="+mj-lt"/>
              <a:buAutoNum type="arabicPeriod"/>
            </a:pPr>
            <a:r>
              <a:rPr lang="en-GB"/>
              <a:t>Exploit workload characteristics</a:t>
            </a:r>
          </a:p>
          <a:p>
            <a:pPr marL="342900" indent="-342900">
              <a:buFont typeface="+mj-lt"/>
              <a:buAutoNum type="arabicPeriod"/>
            </a:pPr>
            <a:r>
              <a:rPr lang="en-GB"/>
              <a:t>Reduce computational complexity</a:t>
            </a:r>
          </a:p>
          <a:p>
            <a:pPr marL="342900" indent="-342900">
              <a:buFont typeface="+mj-lt"/>
              <a:buAutoNum type="arabicPeriod"/>
            </a:pPr>
            <a:r>
              <a:rPr lang="en-GB"/>
              <a:t>Utilize heterogeneous hardware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EEB3DE5-2BD0-D946-886D-6C953E1307FE}"/>
              </a:ext>
            </a:extLst>
          </p:cNvPr>
          <p:cNvGrpSpPr/>
          <p:nvPr/>
        </p:nvGrpSpPr>
        <p:grpSpPr>
          <a:xfrm>
            <a:off x="8068486" y="3655752"/>
            <a:ext cx="2714205" cy="2200602"/>
            <a:chOff x="9322244" y="1839866"/>
            <a:chExt cx="2714205" cy="220060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4295FD-DE7E-1E4B-A755-BA2F24A78060}"/>
                </a:ext>
              </a:extLst>
            </p:cNvPr>
            <p:cNvSpPr/>
            <p:nvPr/>
          </p:nvSpPr>
          <p:spPr>
            <a:xfrm>
              <a:off x="9322244" y="1839866"/>
              <a:ext cx="2714205" cy="220060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/>
                <a:t>Github:</a:t>
              </a:r>
            </a:p>
            <a:p>
              <a:pPr algn="ctr"/>
              <a:endParaRPr lang="en-GB">
                <a:hlinkClick r:id="rId4"/>
              </a:endParaRPr>
            </a:p>
            <a:p>
              <a:pPr algn="ctr"/>
              <a:endParaRPr lang="en-GB">
                <a:hlinkClick r:id="rId4"/>
              </a:endParaRPr>
            </a:p>
            <a:p>
              <a:pPr algn="ctr"/>
              <a:endParaRPr lang="en-GB">
                <a:hlinkClick r:id="rId4"/>
              </a:endParaRPr>
            </a:p>
            <a:p>
              <a:pPr algn="ctr"/>
              <a:endParaRPr lang="en-GB">
                <a:hlinkClick r:id="rId4"/>
              </a:endParaRPr>
            </a:p>
            <a:p>
              <a:pPr algn="ctr"/>
              <a:endParaRPr lang="en-GB">
                <a:hlinkClick r:id="rId4"/>
              </a:endParaRPr>
            </a:p>
            <a:p>
              <a:pPr algn="ctr"/>
              <a:endParaRPr lang="en-GB">
                <a:hlinkClick r:id="rId4"/>
              </a:endParaRPr>
            </a:p>
            <a:p>
              <a:pPr algn="ctr"/>
              <a:r>
                <a:rPr lang="en-GB" sz="1100">
                  <a:hlinkClick r:id="rId4"/>
                </a:rPr>
                <a:t>https://github.com/TU-Berlin-DIMA/ecoJoin</a:t>
              </a:r>
              <a:endParaRPr lang="en-GB" sz="1100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1857D17-34D4-7F4B-A43B-FFDA0CB64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07953" y="2178424"/>
              <a:ext cx="1579639" cy="1579639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D36F278-0F5D-E342-9AAA-96B4027848AC}"/>
              </a:ext>
            </a:extLst>
          </p:cNvPr>
          <p:cNvGrpSpPr/>
          <p:nvPr/>
        </p:nvGrpSpPr>
        <p:grpSpPr>
          <a:xfrm>
            <a:off x="1241330" y="4351025"/>
            <a:ext cx="5124801" cy="1721255"/>
            <a:chOff x="1169894" y="4351025"/>
            <a:chExt cx="5124801" cy="172125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32A989A-CA27-8141-B735-C2352EF1C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24294" y="5056280"/>
              <a:ext cx="1016000" cy="10160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B1A73EA-3253-CF48-B44A-8D434511D3D9}"/>
                </a:ext>
              </a:extLst>
            </p:cNvPr>
            <p:cNvSpPr txBox="1"/>
            <p:nvPr/>
          </p:nvSpPr>
          <p:spPr>
            <a:xfrm>
              <a:off x="1169894" y="4351025"/>
              <a:ext cx="512480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/>
                <a:t>Next steps:  </a:t>
              </a:r>
            </a:p>
            <a:p>
              <a:r>
                <a:rPr lang="en-GB"/>
                <a:t>incorperate ecoJoin into our NebulaStream platform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72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9873</TotalTime>
  <Words>238</Words>
  <Application>Microsoft Macintosh PowerPoint</Application>
  <PresentationFormat>Widescreen</PresentationFormat>
  <Paragraphs>87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neueRadial-B-Regular</vt:lpstr>
      <vt:lpstr>neueRadial-C-Regular</vt:lpstr>
      <vt:lpstr>Times New Roman</vt:lpstr>
      <vt:lpstr>Wingdings</vt:lpstr>
      <vt:lpstr>Office Theme</vt:lpstr>
      <vt:lpstr>An Energy-Efficient Stream Join for the Internet of Things</vt:lpstr>
      <vt:lpstr>Motivation</vt:lpstr>
      <vt:lpstr>ecoJoin</vt:lpstr>
      <vt:lpstr>ecoJoin</vt:lpstr>
      <vt:lpstr>ecoJoin</vt:lpstr>
      <vt:lpstr>ecoJoin</vt:lpstr>
      <vt:lpstr>D1. Workload Characteristics</vt:lpstr>
      <vt:lpstr>Evaluation</vt:lpstr>
      <vt:lpstr>Conclusion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Energy-Efficient Stream Join for the Internet of Things</dc:title>
  <dc:creator>TU-Pseudonym 8428948835316778</dc:creator>
  <cp:lastModifiedBy>TU-Pseudonym 8428948835316778</cp:lastModifiedBy>
  <cp:revision>92</cp:revision>
  <dcterms:created xsi:type="dcterms:W3CDTF">2021-05-27T13:35:41Z</dcterms:created>
  <dcterms:modified xsi:type="dcterms:W3CDTF">2022-01-25T09:09:17Z</dcterms:modified>
</cp:coreProperties>
</file>